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300" r:id="rId6"/>
    <p:sldId id="301" r:id="rId7"/>
    <p:sldId id="302" r:id="rId8"/>
    <p:sldId id="297" r:id="rId9"/>
    <p:sldId id="298" r:id="rId10"/>
    <p:sldId id="299" r:id="rId11"/>
    <p:sldId id="303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3.2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离散傅里叶级数（</a:t>
            </a:r>
            <a:r>
              <a:rPr lang="en-US" altLang="en-US" sz="3200" dirty="0" smtClean="0">
                <a:solidFill>
                  <a:schemeClr val="tx1"/>
                </a:solidFill>
                <a:latin typeface="+mn-lt"/>
                <a:ea typeface="黑体" pitchFamily="2" charset="-122"/>
              </a:rPr>
              <a:t>DFS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90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6.  </a:t>
            </a:r>
            <a:r>
              <a:rPr lang="zh-CN" altLang="en-US" sz="2400" b="1" dirty="0" smtClean="0"/>
              <a:t>周期卷积和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4512" y="1000132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如果</a:t>
            </a:r>
          </a:p>
        </p:txBody>
      </p:sp>
      <p:pic>
        <p:nvPicPr>
          <p:cNvPr id="4" name="图片 20" descr="IMG_2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44" y="1143008"/>
            <a:ext cx="2313075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85950" y="1643074"/>
            <a:ext cx="49244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6" name="Picture 5" descr="image0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206" y="1792457"/>
            <a:ext cx="2000232" cy="77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image0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36" y="1643086"/>
            <a:ext cx="2143108" cy="78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6346" y="1714512"/>
            <a:ext cx="359394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=</a:t>
            </a:r>
            <a:endParaRPr lang="zh-CN" altLang="en-US" sz="2400" b="1" dirty="0" smtClean="0"/>
          </a:p>
        </p:txBody>
      </p:sp>
      <p:pic>
        <p:nvPicPr>
          <p:cNvPr id="7171" name="Picture 3" descr="image03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84" y="2643206"/>
            <a:ext cx="2374464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14512" y="3714752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如果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5950" y="4357694"/>
            <a:ext cx="49244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7172" name="图片 23" descr="IMG_25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68" y="3857604"/>
            <a:ext cx="2428756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图片 24" descr="IMG_26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28892" y="4429108"/>
            <a:ext cx="3536049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图片 25" descr="IMG_26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93" y="5214926"/>
            <a:ext cx="2428861" cy="136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3t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214290"/>
            <a:ext cx="3143272" cy="638800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928794" y="2643182"/>
            <a:ext cx="1731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周期序列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（</a:t>
            </a:r>
            <a:r>
              <a:rPr lang="en-US" altLang="zh-CN" sz="2400" b="1" i="1" dirty="0" smtClean="0">
                <a:solidFill>
                  <a:srgbClr val="0033CC"/>
                </a:solidFill>
              </a:rPr>
              <a:t>N</a:t>
            </a:r>
            <a:r>
              <a:rPr lang="en-US" altLang="zh-CN" sz="2400" b="1" dirty="0" smtClean="0">
                <a:solidFill>
                  <a:srgbClr val="0033CC"/>
                </a:solidFill>
              </a:rPr>
              <a:t>=6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）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的周期卷积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1600" y="620688"/>
            <a:ext cx="1152128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例</a:t>
            </a:r>
            <a:r>
              <a:rPr lang="en-US" altLang="zh-CN" sz="2000" b="1" dirty="0" smtClean="0"/>
              <a:t>3.4</a:t>
            </a:r>
            <a:endParaRPr lang="zh-CN" altLang="en-US" sz="2000" b="1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428604"/>
            <a:ext cx="6510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离散傅里叶级数（</a:t>
            </a:r>
            <a:r>
              <a:rPr lang="en-US" sz="2400" b="1" dirty="0" smtClean="0"/>
              <a:t>DFS</a:t>
            </a:r>
            <a:r>
              <a:rPr lang="zh-CN" altLang="en-US" sz="2400" b="1" dirty="0" smtClean="0"/>
              <a:t>）</a:t>
            </a:r>
            <a:r>
              <a:rPr lang="en-US" sz="2400" b="1" dirty="0" smtClean="0"/>
              <a:t>——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                           周期序列的傅里叶级数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857364"/>
            <a:ext cx="239039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一、</a:t>
            </a:r>
            <a:r>
              <a:rPr lang="en-US" sz="2400" b="1" dirty="0" smtClean="0">
                <a:solidFill>
                  <a:srgbClr val="C00000"/>
                </a:solidFill>
              </a:rPr>
              <a:t> DFS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的定义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467" y="2571744"/>
            <a:ext cx="412003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表示一个周期为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的周期序列</a:t>
            </a:r>
          </a:p>
        </p:txBody>
      </p:sp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344" y="2708455"/>
            <a:ext cx="714380" cy="45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图片 11" descr="IMG_2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429000"/>
            <a:ext cx="2500330" cy="38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image0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1992" y="5000660"/>
            <a:ext cx="2790206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500166" y="4138636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可展成离散傅里叶级数：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500042"/>
            <a:ext cx="505939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离散傅里叶级数（</a:t>
            </a:r>
            <a:r>
              <a:rPr lang="en-US" sz="2400" b="1" dirty="0" smtClean="0"/>
              <a:t>DFS</a:t>
            </a:r>
            <a:r>
              <a:rPr lang="zh-CN" altLang="en-US" sz="2400" b="1" dirty="0" smtClean="0"/>
              <a:t>）对可表示为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8674" y="1281116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正变换：</a:t>
            </a:r>
          </a:p>
        </p:txBody>
      </p:sp>
      <p:pic>
        <p:nvPicPr>
          <p:cNvPr id="3074" name="Picture 2" descr="image0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097740"/>
            <a:ext cx="5429288" cy="83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28728" y="3138504"/>
            <a:ext cx="141737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反变换：</a:t>
            </a:r>
          </a:p>
        </p:txBody>
      </p:sp>
      <p:pic>
        <p:nvPicPr>
          <p:cNvPr id="3075" name="Picture 3" descr="image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3786190"/>
            <a:ext cx="576806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43240" y="4857760"/>
            <a:ext cx="5604419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DFS</a:t>
            </a:r>
            <a:r>
              <a:rPr lang="zh-CN" altLang="en-US" sz="2400" b="1" dirty="0" smtClean="0"/>
              <a:t>［</a:t>
            </a:r>
            <a:r>
              <a:rPr lang="en-US" sz="2400" b="1" dirty="0" smtClean="0"/>
              <a:t>·</a:t>
            </a:r>
            <a:r>
              <a:rPr lang="zh-CN" altLang="en-US" sz="2400" b="1" dirty="0" smtClean="0"/>
              <a:t>］表示离散傅里叶级数正变换，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IDFS</a:t>
            </a:r>
            <a:r>
              <a:rPr lang="zh-CN" altLang="en-US" sz="2400" b="1" dirty="0" smtClean="0"/>
              <a:t>［</a:t>
            </a:r>
            <a:r>
              <a:rPr lang="en-US" sz="2400" b="1" dirty="0" smtClean="0"/>
              <a:t>·</a:t>
            </a:r>
            <a:r>
              <a:rPr lang="zh-CN" altLang="en-US" sz="2400" b="1" dirty="0" smtClean="0"/>
              <a:t>］表示离散傅里叶级数反变换。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0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642918"/>
            <a:ext cx="2643206" cy="66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image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571612"/>
            <a:ext cx="2796531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2357430"/>
            <a:ext cx="8643965" cy="2792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</a:t>
            </a:r>
            <a:r>
              <a:rPr lang="en-US" altLang="zh-CN" sz="2400" b="1" dirty="0" err="1" smtClean="0"/>
              <a:t>的傅里叶级数的系数</a:t>
            </a:r>
            <a:r>
              <a:rPr lang="en-US" altLang="zh-CN" sz="2400" b="1" dirty="0" smtClean="0"/>
              <a:t>          </a:t>
            </a:r>
            <a:r>
              <a:rPr lang="en-US" altLang="zh-CN" sz="2400" b="1" dirty="0"/>
              <a:t>，</a:t>
            </a:r>
            <a:r>
              <a:rPr lang="en-US" altLang="zh-CN" sz="2400" b="1" dirty="0" err="1"/>
              <a:t>等于</a:t>
            </a:r>
            <a:r>
              <a:rPr lang="en-US" altLang="zh-CN" sz="2400" b="1" dirty="0"/>
              <a:t>        </a:t>
            </a:r>
            <a:r>
              <a:rPr lang="en-US" altLang="zh-CN" sz="2400" b="1" dirty="0" err="1"/>
              <a:t>的一个周期</a:t>
            </a:r>
            <a:r>
              <a:rPr lang="en-US" altLang="zh-CN" sz="2400" b="1" i="1" dirty="0" err="1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/>
              <a:t>的傅里叶变换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)=DTFT[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]在2</a:t>
            </a:r>
            <a:r>
              <a:rPr lang="el-GR" altLang="zh-CN" sz="2400" b="1" dirty="0"/>
              <a:t>π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/</a:t>
            </a:r>
            <a:r>
              <a:rPr lang="en-US" altLang="zh-CN" sz="2400" b="1" i="1" dirty="0" err="1"/>
              <a:t>N</a:t>
            </a:r>
            <a:r>
              <a:rPr lang="en-US" altLang="zh-CN" sz="2400" b="1" dirty="0" err="1"/>
              <a:t>上的抽样值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err="1"/>
              <a:t>可以看成是</a:t>
            </a:r>
            <a:r>
              <a:rPr lang="en-US" altLang="zh-CN" sz="2400" b="1" i="1" dirty="0"/>
              <a:t> 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的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变换在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平面单位圆上按等间隔角2</a:t>
            </a:r>
            <a:r>
              <a:rPr lang="el-GR" altLang="zh-CN" sz="2400" b="1" dirty="0"/>
              <a:t>π</a:t>
            </a:r>
            <a:r>
              <a:rPr lang="en-US" altLang="zh-CN" sz="2400" b="1" dirty="0"/>
              <a:t>/</a:t>
            </a:r>
            <a:r>
              <a:rPr lang="en-US" altLang="zh-CN" sz="2400" b="1" i="1" dirty="0" err="1"/>
              <a:t>N</a:t>
            </a:r>
            <a:r>
              <a:rPr lang="en-US" altLang="zh-CN" sz="2400" b="1" dirty="0" err="1"/>
              <a:t>抽样而得到的</a:t>
            </a:r>
            <a:r>
              <a:rPr lang="zh-CN" altLang="en-US" sz="2400" b="1" dirty="0"/>
              <a:t>。</a:t>
            </a:r>
            <a:r>
              <a:rPr lang="en-US" altLang="zh-CN" sz="2400" b="1" dirty="0" err="1"/>
              <a:t>或者说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是</a:t>
            </a:r>
            <a:r>
              <a:rPr lang="en-US" altLang="zh-CN" sz="2400" b="1" i="1" dirty="0"/>
              <a:t> 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r>
              <a:rPr lang="en-US" altLang="zh-CN" sz="2400" b="1" dirty="0" err="1"/>
              <a:t>的傅里叶变换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)在 [0, 2</a:t>
            </a:r>
            <a:r>
              <a:rPr lang="el-GR" altLang="zh-CN" sz="2400" b="1" dirty="0"/>
              <a:t>π</a:t>
            </a:r>
            <a:r>
              <a:rPr lang="en-US" altLang="zh-CN" sz="2400" b="1" dirty="0"/>
              <a:t>) 上的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点等间隔抽样，抽样间隔为2</a:t>
            </a:r>
            <a:r>
              <a:rPr lang="el-GR" altLang="zh-CN" sz="2400" b="1" dirty="0"/>
              <a:t>π</a:t>
            </a:r>
            <a:r>
              <a:rPr lang="en-US" altLang="zh-CN" sz="2400" b="1" dirty="0"/>
              <a:t>/</a:t>
            </a:r>
            <a:r>
              <a:rPr lang="en-US" altLang="zh-CN" sz="2400" b="1" i="1" dirty="0"/>
              <a:t>N</a:t>
            </a:r>
            <a:r>
              <a:rPr lang="zh-CN" altLang="en-US" sz="2400" b="1" i="1" dirty="0"/>
              <a:t>。</a:t>
            </a:r>
            <a:endParaRPr lang="zh-CN" altLang="en-US" sz="2400" b="1" dirty="0" smtClean="0"/>
          </a:p>
        </p:txBody>
      </p:sp>
      <p:pic>
        <p:nvPicPr>
          <p:cNvPr id="4102" name="Picture 6" descr="image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532806"/>
            <a:ext cx="714348" cy="43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image0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8144" y="2500306"/>
            <a:ext cx="673522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 descr="image0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768" y="2532806"/>
            <a:ext cx="673522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image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2443" y="3067686"/>
            <a:ext cx="714348" cy="43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3860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3.1</a:t>
            </a:r>
            <a:endParaRPr lang="zh-CN" altLang="en-US" sz="2400" b="1" dirty="0" smtClean="0"/>
          </a:p>
        </p:txBody>
      </p:sp>
      <p:pic>
        <p:nvPicPr>
          <p:cNvPr id="1026" name="Picture 2" descr="E:\DSP程佩青课件\064937-01 数字信号处理教程（第四版）(经典版) 40571-9\CTP\TU\3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8090944" cy="29289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3860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3.2</a:t>
            </a:r>
            <a:endParaRPr lang="zh-CN" altLang="en-US" sz="2400" b="1" dirty="0" smtClean="0"/>
          </a:p>
        </p:txBody>
      </p:sp>
      <p:pic>
        <p:nvPicPr>
          <p:cNvPr id="2050" name="Picture 2" descr="E:\DSP程佩青课件\064937-01 数字信号处理教程（第四版）(经典版) 40571-9\CTP\TU\3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1638" y="622914"/>
            <a:ext cx="7123766" cy="5592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3860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3.3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239039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二、</a:t>
            </a:r>
            <a:r>
              <a:rPr lang="en-US" sz="2400" b="1" dirty="0" smtClean="0"/>
              <a:t> DFS</a:t>
            </a:r>
            <a:r>
              <a:rPr lang="zh-CN" altLang="en-US" sz="2400" b="1" dirty="0" smtClean="0"/>
              <a:t>的性质</a:t>
            </a:r>
          </a:p>
        </p:txBody>
      </p:sp>
      <p:pic>
        <p:nvPicPr>
          <p:cNvPr id="5122" name="图片 15" descr="IMG_2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14422"/>
            <a:ext cx="2451615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图片 16" descr="IMG_2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1214422"/>
            <a:ext cx="2241929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85786" y="1785926"/>
            <a:ext cx="11881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</a:t>
            </a:r>
            <a:r>
              <a:rPr lang="zh-CN" altLang="en-US" sz="2400" b="1" dirty="0" smtClean="0"/>
              <a:t>线性</a:t>
            </a:r>
          </a:p>
        </p:txBody>
      </p:sp>
      <p:pic>
        <p:nvPicPr>
          <p:cNvPr id="5124" name="图片 17" descr="IMG_25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2571744"/>
            <a:ext cx="4526058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85786" y="3286124"/>
            <a:ext cx="273504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周期序列的移位</a:t>
            </a:r>
          </a:p>
        </p:txBody>
      </p:sp>
      <p:pic>
        <p:nvPicPr>
          <p:cNvPr id="5125" name="图片 18" descr="IMG_2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4143380"/>
            <a:ext cx="4786346" cy="4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85786" y="4929198"/>
            <a:ext cx="18069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 </a:t>
            </a:r>
            <a:r>
              <a:rPr lang="zh-CN" altLang="en-US" sz="2400" b="1" dirty="0" smtClean="0"/>
              <a:t>调制特性</a:t>
            </a:r>
          </a:p>
        </p:txBody>
      </p:sp>
      <p:pic>
        <p:nvPicPr>
          <p:cNvPr id="5126" name="图片 19" descr="IMG_25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5786454"/>
            <a:ext cx="3163470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149752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 </a:t>
            </a:r>
            <a:r>
              <a:rPr lang="zh-CN" altLang="en-US" sz="2400" b="1" dirty="0" smtClean="0"/>
              <a:t>对偶性</a:t>
            </a:r>
          </a:p>
        </p:txBody>
      </p:sp>
      <p:pic>
        <p:nvPicPr>
          <p:cNvPr id="6146" name="Picture 2" descr="image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214422"/>
            <a:ext cx="2108732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 descr="image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928802"/>
            <a:ext cx="2331606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2910" y="2643182"/>
            <a:ext cx="149752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 </a:t>
            </a:r>
            <a:r>
              <a:rPr lang="zh-CN" altLang="en-US" sz="2400" b="1" dirty="0" smtClean="0"/>
              <a:t>对称性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4480" y="3429000"/>
            <a:ext cx="449353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与傅里叶变换的对称性质一样。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609</TotalTime>
  <Words>185</Words>
  <Application>Microsoft Office PowerPoint</Application>
  <PresentationFormat>全屏显示(4:3)</PresentationFormat>
  <Paragraphs>35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Concourse</vt:lpstr>
      <vt:lpstr>3.2  离散傅里叶级数（DFS）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80</cp:revision>
  <dcterms:created xsi:type="dcterms:W3CDTF">2017-07-17T10:44:10Z</dcterms:created>
  <dcterms:modified xsi:type="dcterms:W3CDTF">2017-09-27T07:50:41Z</dcterms:modified>
</cp:coreProperties>
</file>